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sldIdLst>
    <p:sldId id="256" r:id="rId2"/>
    <p:sldId id="270" r:id="rId3"/>
    <p:sldId id="271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5" r:id="rId14"/>
    <p:sldId id="296" r:id="rId15"/>
    <p:sldId id="317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D7E2"/>
    <a:srgbClr val="993300"/>
    <a:srgbClr val="CC9900"/>
    <a:srgbClr val="FF9E1D"/>
    <a:srgbClr val="D68B1C"/>
    <a:srgbClr val="D0962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0A81390-784F-4BED-A97F-E54E1D0646E9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70C04CC-7CEF-4536-AED6-B94379F30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965" y="4497935"/>
            <a:ext cx="7772400" cy="859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5" y="5261460"/>
            <a:ext cx="6400800" cy="835455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CF5C7-8C6D-4933-8380-06238FCFF317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CDEA8-B19F-4B90-80CB-829B694040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1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2770"/>
            <a:ext cx="8229600" cy="391880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493F9-82C0-4BFE-97E7-FA1368AEB5F1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23E27-FACD-4924-B0F7-47A09745CC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1544" y="374900"/>
            <a:ext cx="701619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1545" y="1544098"/>
            <a:ext cx="7016195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989E-E130-4C88-BB26-458054676104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7BBE6-80DE-4F40-86E9-705D2D6ED8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23C4E-1797-4BF7-A665-05062B8CAA2D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507B6-8BBD-46FB-9E3E-BB22917568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E6193-2F5C-4D80-B4C9-F48670450654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39572-0E9B-495B-BAEB-2960E28194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17065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2341022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970885"/>
            <a:ext cx="4040188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2341022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970885"/>
            <a:ext cx="4041775" cy="303505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C99EE-89FD-4F40-A762-355C6F121653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78255-B560-46E0-91B4-9825BEE6EF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8A4F6-9A36-4832-9819-DE70D2084240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F5FB2-4A80-4AAC-A3D2-2AD54263F2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8DA93-EDD4-4AE3-846D-B1A1E6549D41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E72F9-2A01-4BAE-8CA5-0810E0F3E3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BE784-5D66-4514-B4CC-9AFD8E83CD2F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2521F-B240-44D5-9D71-094B0722B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8B549-2A90-4E9C-A6CF-831BF58AC290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EFACD-9516-4EFC-8603-51448CA6BE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EB8CD-202D-4F02-BD13-A883B6055A29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10C7C-87C9-41D4-9284-9F30CD3B8B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11219-6003-48C5-BB41-4B360747E175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FF766-DA1C-4D99-96C7-8FF11564DE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6E49C7-B87A-4099-A86D-FA4F35A98849}" type="datetime1">
              <a:rPr lang="en-US"/>
              <a:pPr>
                <a:defRPr/>
              </a:pPr>
              <a:t>3/27/2017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1142A1-86A8-4E19-AE03-AEE6B43A66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9263" y="3887788"/>
            <a:ext cx="8694737" cy="198437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b="1" smtClean="0">
                <a:latin typeface="Arial" charset="0"/>
              </a:rPr>
              <a:t>Образовательные планы старшеклассников как фактор потенциальной нестабильности рынка труда региона</a:t>
            </a:r>
            <a:endParaRPr lang="en-US" b="1" smtClean="0"/>
          </a:p>
        </p:txBody>
      </p:sp>
      <p:sp>
        <p:nvSpPr>
          <p:cNvPr id="15363" name="TextBox 4"/>
          <p:cNvSpPr txBox="1">
            <a:spLocks noChangeArrowheads="1"/>
          </p:cNvSpPr>
          <p:nvPr/>
        </p:nvSpPr>
        <p:spPr bwMode="auto">
          <a:xfrm>
            <a:off x="601663" y="6176963"/>
            <a:ext cx="793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 b="1">
                <a:solidFill>
                  <a:schemeClr val="bg1"/>
                </a:solidFill>
                <a:latin typeface="Calibri" pitchFamily="34" charset="0"/>
              </a:rPr>
              <a:t>Е.А. Морозова</a:t>
            </a:r>
            <a:endParaRPr lang="ru-RU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128838" y="374650"/>
            <a:ext cx="6872287" cy="1222375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cs typeface="+mn-cs"/>
              </a:rPr>
              <a:t>Анкетный опрос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cs typeface="+mn-cs"/>
              </a:rPr>
              <a:t>старшеклассников</a:t>
            </a:r>
          </a:p>
        </p:txBody>
      </p:sp>
      <p:sp>
        <p:nvSpPr>
          <p:cNvPr id="16387" name="TextBox 7"/>
          <p:cNvSpPr txBox="1">
            <a:spLocks noChangeArrowheads="1"/>
          </p:cNvSpPr>
          <p:nvPr/>
        </p:nvSpPr>
        <p:spPr bwMode="auto">
          <a:xfrm>
            <a:off x="1365250" y="3313113"/>
            <a:ext cx="7635875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FFC000"/>
                </a:solidFill>
                <a:latin typeface="Calibri" pitchFamily="34" charset="0"/>
              </a:rPr>
              <a:t>Тип населенного пункта: 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1) Крупные города (Кемерово и Новокузнецк) – 40 %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2) Средние и малые города 			– 42 %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3) Муниципальные (сельские) районы 	        </a:t>
            </a:r>
            <a:r>
              <a:rPr lang="ru-RU" sz="2400">
                <a:solidFill>
                  <a:schemeClr val="bg1"/>
                </a:solidFill>
              </a:rPr>
              <a:t>    </a:t>
            </a:r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– 18 %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 </a:t>
            </a:r>
          </a:p>
          <a:p>
            <a:r>
              <a:rPr lang="ru-RU" sz="2800">
                <a:solidFill>
                  <a:srgbClr val="FFC000"/>
                </a:solidFill>
                <a:latin typeface="Calibri" pitchFamily="34" charset="0"/>
              </a:rPr>
              <a:t>Тип школы: 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1) Обычные школы 			– 48 %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2) Специализированные школы 	– 52 %</a:t>
            </a:r>
          </a:p>
        </p:txBody>
      </p:sp>
      <p:sp>
        <p:nvSpPr>
          <p:cNvPr id="16388" name="Прямоугольник 8"/>
          <p:cNvSpPr>
            <a:spLocks noChangeArrowheads="1"/>
          </p:cNvSpPr>
          <p:nvPr/>
        </p:nvSpPr>
        <p:spPr bwMode="auto">
          <a:xfrm>
            <a:off x="1976438" y="1901825"/>
            <a:ext cx="595471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u="sng">
                <a:solidFill>
                  <a:srgbClr val="FFC000"/>
                </a:solidFill>
                <a:latin typeface="Calibri" pitchFamily="34" charset="0"/>
              </a:rPr>
              <a:t>Опрошено 910 учащихся </a:t>
            </a:r>
          </a:p>
          <a:p>
            <a:pPr algn="ctr"/>
            <a:r>
              <a:rPr lang="ru-RU" sz="3200" u="sng">
                <a:solidFill>
                  <a:srgbClr val="FFC000"/>
                </a:solidFill>
                <a:latin typeface="Calibri" pitchFamily="34" charset="0"/>
              </a:rPr>
              <a:t>из 17 школ Кемеровской области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867525" y="6330950"/>
            <a:ext cx="2133600" cy="365125"/>
          </a:xfrm>
        </p:spPr>
        <p:txBody>
          <a:bodyPr/>
          <a:lstStyle/>
          <a:p>
            <a:pPr>
              <a:defRPr/>
            </a:pPr>
            <a:fld id="{1BB5B85E-5B60-4EE7-B0C9-03AE4CDE9F32}" type="slidenum">
              <a:rPr lang="en-US" sz="2000"/>
              <a:pPr>
                <a:defRPr/>
              </a:pPr>
              <a:t>2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128838" y="374650"/>
            <a:ext cx="6872287" cy="1222375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cs typeface="+mn-cs"/>
              </a:rPr>
              <a:t>Анкетный опрос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cs typeface="+mn-cs"/>
              </a:rPr>
              <a:t>старшеклассников</a:t>
            </a:r>
          </a:p>
        </p:txBody>
      </p:sp>
      <p:sp>
        <p:nvSpPr>
          <p:cNvPr id="17411" name="TextBox 7"/>
          <p:cNvSpPr txBox="1">
            <a:spLocks noChangeArrowheads="1"/>
          </p:cNvSpPr>
          <p:nvPr/>
        </p:nvSpPr>
        <p:spPr bwMode="auto">
          <a:xfrm>
            <a:off x="1060450" y="1901825"/>
            <a:ext cx="4579938" cy="319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FFC000"/>
                </a:solidFill>
                <a:latin typeface="Calibri" pitchFamily="34" charset="0"/>
              </a:rPr>
              <a:t>Класс: 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1) Учащиеся 10 классов – 46 %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2) Учащиеся 11 классов – 54 %</a:t>
            </a:r>
          </a:p>
          <a:p>
            <a:endParaRPr lang="ru-RU" sz="2800">
              <a:solidFill>
                <a:srgbClr val="FFC000"/>
              </a:solidFill>
              <a:latin typeface="Calibri" pitchFamily="34" charset="0"/>
            </a:endParaRPr>
          </a:p>
          <a:p>
            <a:r>
              <a:rPr lang="ru-RU" sz="2800">
                <a:solidFill>
                  <a:srgbClr val="FFC000"/>
                </a:solidFill>
                <a:latin typeface="Calibri" pitchFamily="34" charset="0"/>
              </a:rPr>
              <a:t>Успеваемость: 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1) Отличники 	– 28%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2) Хорошисты </a:t>
            </a:r>
            <a:r>
              <a:rPr lang="ru-RU" sz="2400">
                <a:solidFill>
                  <a:schemeClr val="bg1"/>
                </a:solidFill>
              </a:rPr>
              <a:t>        </a:t>
            </a:r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– 35%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3) Троечники 	– 37 %</a:t>
            </a:r>
          </a:p>
        </p:txBody>
      </p:sp>
      <p:sp>
        <p:nvSpPr>
          <p:cNvPr id="17412" name="Прямоугольник 8"/>
          <p:cNvSpPr>
            <a:spLocks noChangeArrowheads="1"/>
          </p:cNvSpPr>
          <p:nvPr/>
        </p:nvSpPr>
        <p:spPr bwMode="auto">
          <a:xfrm>
            <a:off x="1976438" y="1901825"/>
            <a:ext cx="5954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u="sng">
                <a:solidFill>
                  <a:srgbClr val="FFC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17413" name="TextBox 5"/>
          <p:cNvSpPr txBox="1">
            <a:spLocks noChangeArrowheads="1"/>
          </p:cNvSpPr>
          <p:nvPr/>
        </p:nvSpPr>
        <p:spPr bwMode="auto">
          <a:xfrm>
            <a:off x="5640388" y="4916488"/>
            <a:ext cx="28543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FFC000"/>
                </a:solidFill>
                <a:latin typeface="Calibri" pitchFamily="34" charset="0"/>
              </a:rPr>
              <a:t>Пол: 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1) Юноши 	– 42 %</a:t>
            </a:r>
          </a:p>
          <a:p>
            <a:r>
              <a:rPr lang="ru-RU" sz="2400">
                <a:solidFill>
                  <a:schemeClr val="bg1"/>
                </a:solidFill>
                <a:latin typeface="Calibri" pitchFamily="34" charset="0"/>
              </a:rPr>
              <a:t>2) Девушки 	– 58 %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67525" y="6330950"/>
            <a:ext cx="2133600" cy="365125"/>
          </a:xfrm>
        </p:spPr>
        <p:txBody>
          <a:bodyPr/>
          <a:lstStyle/>
          <a:p>
            <a:pPr>
              <a:defRPr/>
            </a:pPr>
            <a:fld id="{7B185E36-C0DB-4771-A796-A67AC3C60B4F}" type="slidenum">
              <a:rPr lang="en-US" sz="2000"/>
              <a:pPr>
                <a:defRPr/>
              </a:pPr>
              <a:t>3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138238"/>
            <a:ext cx="7177088" cy="106838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</a:t>
            </a:r>
            <a:r>
              <a:rPr lang="ru-RU" sz="2400" b="1" cap="all" dirty="0" smtClean="0"/>
              <a:t>Что Вы планируете делать после окончания 11-го класса?», </a:t>
            </a:r>
            <a:r>
              <a:rPr lang="ru-RU" sz="2400" dirty="0" smtClean="0"/>
              <a:t>процент от числа опрошенных</a:t>
            </a: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6260" y="2360065"/>
          <a:ext cx="8398775" cy="4328160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610820"/>
                <a:gridCol w="6719020"/>
                <a:gridCol w="1068935"/>
              </a:tblGrid>
              <a:tr h="152705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учиться в высшем учебном заведении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72</a:t>
                      </a:r>
                    </a:p>
                  </a:txBody>
                  <a:tcPr anchor="ctr"/>
                </a:tc>
              </a:tr>
              <a:tr h="37518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учиться в техникуме, колледже, училище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3</a:t>
                      </a:r>
                      <a:endParaRPr lang="ru-RU" sz="2800" b="1" dirty="0"/>
                    </a:p>
                  </a:txBody>
                  <a:tcPr anchor="ctr"/>
                </a:tc>
              </a:tr>
              <a:tr h="18532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совмещать работу с учебой в высшем учебном заведении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21</a:t>
                      </a:r>
                      <a:endParaRPr lang="ru-RU" sz="2800" b="1" dirty="0"/>
                    </a:p>
                  </a:txBody>
                  <a:tcPr anchor="ctr"/>
                </a:tc>
              </a:tr>
              <a:tr h="5147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совмещать работу с учебой  в техникуме, колледже, училище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1</a:t>
                      </a:r>
                      <a:endParaRPr lang="ru-RU" sz="2800" b="1" dirty="0"/>
                    </a:p>
                  </a:txBody>
                  <a:tcPr anchor="ctr"/>
                </a:tc>
              </a:tr>
              <a:tr h="5147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работать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</a:t>
                      </a:r>
                      <a:endParaRPr lang="ru-RU" sz="2800" b="1" dirty="0"/>
                    </a:p>
                  </a:txBody>
                  <a:tcPr anchor="ctr"/>
                </a:tc>
              </a:tr>
              <a:tr h="5147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6)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 работать и не учиться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</a:t>
                      </a:r>
                      <a:endParaRPr lang="ru-RU" sz="2800" b="1" dirty="0"/>
                    </a:p>
                  </a:txBody>
                  <a:tcPr anchor="ctr"/>
                </a:tc>
              </a:tr>
              <a:tr h="5147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7)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другое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0,3</a:t>
                      </a:r>
                      <a:endParaRPr lang="ru-RU" sz="2800" b="1" dirty="0"/>
                    </a:p>
                  </a:txBody>
                  <a:tcPr anchor="ctr"/>
                </a:tc>
              </a:tr>
              <a:tr h="51472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8)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пока не знаете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3</a:t>
                      </a:r>
                      <a:endParaRPr lang="ru-RU" sz="28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9925" y="6330950"/>
            <a:ext cx="2133600" cy="365125"/>
          </a:xfrm>
        </p:spPr>
        <p:txBody>
          <a:bodyPr/>
          <a:lstStyle/>
          <a:p>
            <a:pPr>
              <a:defRPr/>
            </a:pPr>
            <a:fld id="{399C285E-7022-4802-9803-C196CFD5971E}" type="slidenum">
              <a:rPr lang="en-US" sz="2000"/>
              <a:pPr>
                <a:defRPr/>
              </a:pPr>
              <a:t>4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685800"/>
            <a:ext cx="8704263" cy="15208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</a:t>
            </a:r>
            <a:r>
              <a:rPr lang="ru-RU" sz="2400" b="1" cap="all" dirty="0" smtClean="0"/>
              <a:t>По  какой специальности (направлению) вы НАМЕРЕНЫ (хотели бы) ПОЛУЧИТЬ ПРОФЕССИОНАЛЬНОЕ ОБРАЗОВАНИЕ?», чел.</a:t>
            </a:r>
            <a:endParaRPr lang="ru-RU" sz="24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6259" y="2207360"/>
          <a:ext cx="8398777" cy="4403245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4199389"/>
                <a:gridCol w="1049847"/>
                <a:gridCol w="1049847"/>
                <a:gridCol w="1049847"/>
                <a:gridCol w="1049847"/>
              </a:tblGrid>
              <a:tr h="445246"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1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%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2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3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23344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Экономика и управление (включая маркетинг, предпринимательство)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132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15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77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44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623344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Правоведение, правоохранительная деятельность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108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45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24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474707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Инженерно-технические специальности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108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51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17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26514">
                <a:tc>
                  <a:txBody>
                    <a:bodyPr/>
                    <a:lstStyle/>
                    <a:p>
                      <a:pPr marL="449263" indent="0" algn="l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инженер, техник, технолог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60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6514">
                <a:tc>
                  <a:txBody>
                    <a:bodyPr/>
                    <a:lstStyle/>
                    <a:p>
                      <a:pPr marL="449263" indent="0" algn="l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геология, угледобыча 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6514">
                <a:tc>
                  <a:txBody>
                    <a:bodyPr/>
                    <a:lstStyle/>
                    <a:p>
                      <a:pPr marL="449263" indent="0" algn="l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нефтегазовая промышленность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6514">
                <a:tc>
                  <a:txBody>
                    <a:bodyPr/>
                    <a:lstStyle/>
                    <a:p>
                      <a:pPr marL="449263" indent="0" algn="l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энергетика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6514">
                <a:tc>
                  <a:txBody>
                    <a:bodyPr/>
                    <a:lstStyle/>
                    <a:p>
                      <a:pPr marL="449263" indent="0" algn="l">
                        <a:buFont typeface="Arial" pitchFamily="34" charset="0"/>
                        <a:buChar char="•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машиностроение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14778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Медицина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12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22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11</a:t>
                      </a:r>
                      <a:endParaRPr lang="ru-RU" sz="24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5163" y="6356350"/>
            <a:ext cx="2133600" cy="365125"/>
          </a:xfrm>
        </p:spPr>
        <p:txBody>
          <a:bodyPr/>
          <a:lstStyle/>
          <a:p>
            <a:pPr>
              <a:defRPr/>
            </a:pPr>
            <a:fld id="{2DFF0C9F-427D-4EC4-8166-FDA2290F6EB0}" type="slidenum">
              <a:rPr lang="en-US" sz="1600"/>
              <a:pPr>
                <a:defRPr/>
              </a:pPr>
              <a:t>5</a:t>
            </a:fld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1143000"/>
            <a:ext cx="8704263" cy="15224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</a:t>
            </a:r>
            <a:r>
              <a:rPr lang="ru-RU" sz="2400" b="1" cap="all" dirty="0" smtClean="0"/>
              <a:t>По  какой специальности (направлению) вы НАМЕРЕНЫ (хотели бы) ПОЛУЧИТЬ ПРОФЕССИОНАЛЬНОЕ ОБРАЗОВАНИЕ?», чел.</a:t>
            </a:r>
            <a:endParaRPr lang="ru-RU" sz="24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6260" y="3123590"/>
          <a:ext cx="8551482" cy="3208151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4275742"/>
                <a:gridCol w="1068935"/>
                <a:gridCol w="1068935"/>
                <a:gridCol w="1068935"/>
                <a:gridCol w="1068935"/>
              </a:tblGrid>
              <a:tr h="0"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1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%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2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3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23344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 smtClean="0"/>
                        <a:t>IT</a:t>
                      </a:r>
                      <a:r>
                        <a:rPr lang="ru-RU" sz="2400" b="1" dirty="0" smtClean="0"/>
                        <a:t>-технологии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52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6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30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623344">
                <a:tc>
                  <a:txBody>
                    <a:bodyPr/>
                    <a:lstStyle/>
                    <a:p>
                      <a:pPr algn="l"/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Архитектура и строительство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51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6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12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474707">
                <a:tc>
                  <a:txBody>
                    <a:bodyPr/>
                    <a:lstStyle/>
                    <a:p>
                      <a:pPr algn="l"/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Лингвистика, филология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21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9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514778">
                <a:tc>
                  <a:txBody>
                    <a:bodyPr/>
                    <a:lstStyle/>
                    <a:p>
                      <a:pPr algn="l"/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Педагогические науки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14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14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514778">
                <a:tc>
                  <a:txBody>
                    <a:bodyPr/>
                    <a:lstStyle/>
                    <a:p>
                      <a:pPr algn="l"/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Военное дело, МЧС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27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9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9925" y="6356350"/>
            <a:ext cx="2133600" cy="365125"/>
          </a:xfrm>
        </p:spPr>
        <p:txBody>
          <a:bodyPr/>
          <a:lstStyle/>
          <a:p>
            <a:pPr>
              <a:defRPr/>
            </a:pPr>
            <a:fld id="{04BC42A3-4920-4B15-BD9B-50BD89F5E904}" type="slidenum">
              <a:rPr lang="en-US" sz="2000"/>
              <a:pPr>
                <a:defRPr/>
              </a:pPr>
              <a:t>6</a:t>
            </a:fld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685800"/>
            <a:ext cx="8704263" cy="15208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</a:t>
            </a:r>
            <a:r>
              <a:rPr lang="ru-RU" sz="2400" b="1" cap="all" dirty="0" smtClean="0"/>
              <a:t>По  какой специальности (направлению) вы НАМЕРЕНЫ (хотели бы) ПОЛУЧИТЬ ПРОФЕССИОНАЛЬНОЕ ОБРАЗОВАНИЕ?», чел.</a:t>
            </a:r>
            <a:endParaRPr lang="ru-RU" sz="24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3558" y="2309120"/>
          <a:ext cx="8856888" cy="4512930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4733852"/>
                <a:gridCol w="1030759"/>
                <a:gridCol w="1030759"/>
                <a:gridCol w="1030759"/>
                <a:gridCol w="1030759"/>
              </a:tblGrid>
              <a:tr h="305410"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1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%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2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3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12705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Журналистика, СМИ, издательское дело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21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412705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Психология, соц. психология,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соц. работа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21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14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428509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Художественное творчество, дизайн, фотография, парикмахерское искусство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20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15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24872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Международные отношения, история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20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13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46468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Культура, актерское мастерство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19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18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46468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Транспорт и связь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18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46468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Физика, математика, астрология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15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46468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Гостеприимство, общественное питание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13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13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</a:t>
                      </a:r>
                      <a:endParaRPr lang="ru-RU" sz="1800" b="1" dirty="0"/>
                    </a:p>
                  </a:txBody>
                  <a:tcPr anchor="ctr"/>
                </a:tc>
              </a:tr>
              <a:tr h="25355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Химия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13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</a:t>
                      </a:r>
                      <a:endParaRPr lang="ru-RU" sz="18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838200"/>
            <a:ext cx="8704263" cy="13684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</a:t>
            </a:r>
            <a:r>
              <a:rPr lang="ru-RU" sz="2400" b="1" cap="all" dirty="0" smtClean="0"/>
              <a:t>По  какой специальности (направлению) вы НАМЕРЕНЫ (хотели бы) ПОЛУЧИТЬ ПРОФЕССИОНАЛЬНОЕ ОБРАЗОВАНИЕ?», чел.</a:t>
            </a:r>
            <a:endParaRPr lang="ru-RU" sz="2400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6257" y="2360065"/>
          <a:ext cx="8398777" cy="4193267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4199389"/>
                <a:gridCol w="1049847"/>
                <a:gridCol w="1049847"/>
                <a:gridCol w="1049847"/>
                <a:gridCol w="1049847"/>
              </a:tblGrid>
              <a:tr h="0">
                <a:tc>
                  <a:txBody>
                    <a:bodyPr/>
                    <a:lstStyle/>
                    <a:p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1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%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2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3 место</a:t>
                      </a:r>
                      <a:endParaRPr lang="ru-RU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5362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Философия, политология, социология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8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16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07240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Сельское хозяйство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474707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Торговля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/>
                </a:tc>
              </a:tr>
              <a:tr h="138858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Легкая, пищевая промышленность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139773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География и экология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140688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Биология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141603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Разное</a:t>
                      </a:r>
                      <a:endParaRPr lang="ru-RU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8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8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142518">
                <a:tc>
                  <a:txBody>
                    <a:bodyPr/>
                    <a:lstStyle/>
                    <a:p>
                      <a:pPr algn="l"/>
                      <a:r>
                        <a:rPr lang="ru-RU" sz="2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ИТОГО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853</a:t>
                      </a:r>
                      <a:endParaRPr lang="ru-RU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100</a:t>
                      </a:r>
                      <a:endParaRPr lang="ru-RU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419</a:t>
                      </a:r>
                      <a:endParaRPr lang="ru-RU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193</a:t>
                      </a:r>
                      <a:endParaRPr lang="ru-RU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9925" y="6356350"/>
            <a:ext cx="2133600" cy="365125"/>
          </a:xfrm>
        </p:spPr>
        <p:txBody>
          <a:bodyPr/>
          <a:lstStyle/>
          <a:p>
            <a:pPr>
              <a:defRPr/>
            </a:pPr>
            <a:fld id="{5F2F1C54-B480-4D7F-A82D-A490B1F2D554}" type="slidenum">
              <a:rPr lang="en-US" sz="1600"/>
              <a:pPr>
                <a:defRPr/>
              </a:pPr>
              <a:t>8</a:t>
            </a:fld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863" y="1138238"/>
            <a:ext cx="8704262" cy="106838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</a:t>
            </a:r>
            <a:r>
              <a:rPr lang="ru-RU" sz="2400" b="1" cap="all" dirty="0" smtClean="0"/>
              <a:t>В КАКОЙ ОТРАСЛИ НАРОДНОГО ХОЗЯЙСТВА ВЫ БЫ ХОТЕЛИ ТРУДИТЬСЯ В БУДУЩЕМ?», </a:t>
            </a:r>
            <a:r>
              <a:rPr lang="ru-RU" sz="2400" dirty="0" smtClean="0"/>
              <a:t>процент от числа ответивших</a:t>
            </a: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48965" y="2360065"/>
          <a:ext cx="8246070" cy="4358640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599714"/>
                <a:gridCol w="6596856"/>
                <a:gridCol w="1049500"/>
              </a:tblGrid>
              <a:tr h="15270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финансовые, страховые, налоговые организации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20</a:t>
                      </a:r>
                    </a:p>
                  </a:txBody>
                  <a:tcPr anchor="ctr"/>
                </a:tc>
              </a:tr>
              <a:tr h="37518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культура, спорт, досуг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18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8532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государственное, муниципальное управление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15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590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средства массовой информации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15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4603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связь, </a:t>
                      </a:r>
                      <a:r>
                        <a:rPr lang="en-US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-технологии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14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правоохранительная система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14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7)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туризм, гостиничное дело	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14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здравоохранение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11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925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образование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11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4938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Вооруженные Силы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10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1951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11)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строительство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10</a:t>
                      </a:r>
                      <a:endParaRPr lang="ru-RU" sz="20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9925" y="6356350"/>
            <a:ext cx="2133600" cy="365125"/>
          </a:xfrm>
        </p:spPr>
        <p:txBody>
          <a:bodyPr/>
          <a:lstStyle/>
          <a:p>
            <a:pPr>
              <a:defRPr/>
            </a:pPr>
            <a:fld id="{9040F3B3-5EB3-4D79-8CCB-2454324D6D31}" type="slidenum">
              <a:rPr lang="en-US" sz="2000"/>
              <a:pPr>
                <a:defRPr/>
              </a:pPr>
              <a:t>9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863" y="1138238"/>
            <a:ext cx="8704262" cy="106838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</a:t>
            </a:r>
            <a:r>
              <a:rPr lang="ru-RU" sz="2400" b="1" cap="all" dirty="0" smtClean="0"/>
              <a:t>В КАКОЙ ОТРАСЛИ НАРОДНОГО ХОЗЯЙСТВА ВЫ БЫ ХОТЕЛИ ТРУДИТЬСЯ В БУДУЩЕМ?», </a:t>
            </a:r>
            <a:r>
              <a:rPr lang="ru-RU" sz="2400" dirty="0" smtClean="0"/>
              <a:t>процент от числа ответивших</a:t>
            </a: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48965" y="2360065"/>
          <a:ext cx="8246070" cy="4175760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599714"/>
                <a:gridCol w="6596856"/>
                <a:gridCol w="1049500"/>
              </a:tblGrid>
              <a:tr h="15270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12)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торговля, общественное питание, бытовое обслуживание, сервис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8</a:t>
                      </a:r>
                    </a:p>
                  </a:txBody>
                  <a:tcPr anchor="ctr"/>
                </a:tc>
              </a:tr>
              <a:tr h="37518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13)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промышленность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8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8532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14)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транспорт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7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590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15)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социальное обслуживание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4603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16)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жилищно-коммунальный комплекс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17)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сельское хозяйство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18)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другое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19)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отрасль Вам не важна, лишь бы работать по своей профессии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925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20)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 пока не определились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7</a:t>
                      </a:r>
                      <a:endParaRPr lang="ru-RU" sz="20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9925" y="6356350"/>
            <a:ext cx="2133600" cy="365125"/>
          </a:xfrm>
        </p:spPr>
        <p:txBody>
          <a:bodyPr/>
          <a:lstStyle/>
          <a:p>
            <a:pPr>
              <a:defRPr/>
            </a:pPr>
            <a:fld id="{0B7A02CA-71E1-4FEF-905C-5E9E8F6C2B68}" type="slidenum">
              <a:rPr lang="en-US" sz="2000"/>
              <a:pPr>
                <a:defRPr/>
              </a:pPr>
              <a:t>10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863" y="1290638"/>
            <a:ext cx="8704262" cy="15271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Ответы на вопрос: </a:t>
            </a:r>
            <a:br>
              <a:rPr lang="ru-RU" sz="2400" dirty="0" smtClean="0"/>
            </a:br>
            <a:r>
              <a:rPr lang="ru-RU" sz="2400" b="1" dirty="0" smtClean="0"/>
              <a:t>«А ГДЕ ВЫ ХОТЕЛИ БЫ ЖИТЬ И РАБОТАТЬ ПОСЛЕ ПОЛУЧЕНИЯ ПРОФЕССИОНАЛЬНОГО ОБРАЗОВАНИЯ</a:t>
            </a:r>
            <a:r>
              <a:rPr lang="ru-RU" sz="2400" b="1" cap="all" dirty="0" smtClean="0"/>
              <a:t>?», </a:t>
            </a:r>
            <a:br>
              <a:rPr lang="ru-RU" sz="2400" b="1" cap="all" dirty="0" smtClean="0"/>
            </a:br>
            <a:r>
              <a:rPr lang="ru-RU" sz="2400" dirty="0" smtClean="0"/>
              <a:t>процент от числа ответивших</a:t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48965" y="2970885"/>
          <a:ext cx="8246070" cy="3474720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599714"/>
                <a:gridCol w="6596856"/>
                <a:gridCol w="1049500"/>
              </a:tblGrid>
              <a:tr h="57285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том населенном пункте, где Вы сейчас живете и учитесь	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18</a:t>
                      </a:r>
                    </a:p>
                  </a:txBody>
                  <a:tcPr anchor="ctr"/>
                </a:tc>
              </a:tr>
              <a:tr h="551385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другом населенном пункте Кемеровской области 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12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2378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другом городе, регионе России	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49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2378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другой стране 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2378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другой вариант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2378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6)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затрудняетесь ответить	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19</a:t>
                      </a:r>
                      <a:endParaRPr lang="ru-RU" sz="24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9925" y="6330950"/>
            <a:ext cx="2133600" cy="365125"/>
          </a:xfrm>
        </p:spPr>
        <p:txBody>
          <a:bodyPr/>
          <a:lstStyle/>
          <a:p>
            <a:pPr>
              <a:defRPr/>
            </a:pPr>
            <a:fld id="{E62C841D-452B-447B-9F05-DD5B15F5D4C9}" type="slidenum">
              <a:rPr lang="en-US" sz="2000"/>
              <a:pPr>
                <a:defRPr/>
              </a:pPr>
              <a:t>11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1976438" y="374650"/>
            <a:ext cx="6870700" cy="183197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Намерения кузбасских старшеклассников относительно вузов за пределами КО</a:t>
            </a:r>
            <a:endParaRPr lang="ru-RU" sz="3600" dirty="0">
              <a:latin typeface="+mn-lt"/>
              <a:cs typeface="+mn-cs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17650" y="2970213"/>
          <a:ext cx="7177088" cy="305435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573411"/>
                <a:gridCol w="1603724"/>
              </a:tblGrid>
              <a:tr h="763525">
                <a:tc>
                  <a:txBody>
                    <a:bodyPr/>
                    <a:lstStyle/>
                    <a:p>
                      <a:pPr>
                        <a:buFont typeface="Calibri" pitchFamily="34" charset="0"/>
                        <a:buNone/>
                      </a:pPr>
                      <a:r>
                        <a:rPr lang="ru-RU" sz="3200" b="1" dirty="0" smtClean="0"/>
                        <a:t>  Новосибирские вузы</a:t>
                      </a:r>
                      <a:endParaRPr lang="ru-RU" sz="3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43 %</a:t>
                      </a:r>
                      <a:endParaRPr lang="ru-RU" sz="3200" b="1" dirty="0"/>
                    </a:p>
                  </a:txBody>
                  <a:tcPr anchor="ctr"/>
                </a:tc>
              </a:tr>
              <a:tr h="763525">
                <a:tc>
                  <a:txBody>
                    <a:bodyPr/>
                    <a:lstStyle/>
                    <a:p>
                      <a:pPr>
                        <a:buFont typeface="Calibri" pitchFamily="34" charset="0"/>
                        <a:buNone/>
                      </a:pPr>
                      <a:r>
                        <a:rPr lang="ru-RU" sz="3200" b="1" dirty="0" smtClean="0"/>
                        <a:t>  Томские вузы</a:t>
                      </a:r>
                      <a:endParaRPr lang="ru-RU" sz="3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36 %</a:t>
                      </a:r>
                      <a:endParaRPr lang="ru-RU" sz="3200" b="1" dirty="0"/>
                    </a:p>
                  </a:txBody>
                  <a:tcPr anchor="ctr"/>
                </a:tc>
              </a:tr>
              <a:tr h="763525">
                <a:tc>
                  <a:txBody>
                    <a:bodyPr/>
                    <a:lstStyle/>
                    <a:p>
                      <a:pPr>
                        <a:buFont typeface="Calibri" pitchFamily="34" charset="0"/>
                        <a:buNone/>
                      </a:pPr>
                      <a:r>
                        <a:rPr lang="ru-RU" sz="3200" b="1" dirty="0" smtClean="0"/>
                        <a:t>  Санкт-Петербургские вузы</a:t>
                      </a:r>
                      <a:endParaRPr lang="ru-RU" sz="3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23 %</a:t>
                      </a:r>
                      <a:endParaRPr lang="ru-RU" sz="3200" b="1" dirty="0"/>
                    </a:p>
                  </a:txBody>
                  <a:tcPr anchor="ctr"/>
                </a:tc>
              </a:tr>
              <a:tr h="763525">
                <a:tc>
                  <a:txBody>
                    <a:bodyPr/>
                    <a:lstStyle/>
                    <a:p>
                      <a:pPr>
                        <a:buFont typeface="Calibri" pitchFamily="34" charset="0"/>
                        <a:buNone/>
                      </a:pPr>
                      <a:r>
                        <a:rPr lang="ru-RU" sz="3200" b="1" dirty="0" smtClean="0"/>
                        <a:t>  Московские вузы</a:t>
                      </a:r>
                      <a:endParaRPr lang="ru-RU" sz="3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11 %</a:t>
                      </a:r>
                      <a:endParaRPr lang="ru-RU" sz="32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19925" y="6330950"/>
            <a:ext cx="2133600" cy="365125"/>
          </a:xfrm>
        </p:spPr>
        <p:txBody>
          <a:bodyPr/>
          <a:lstStyle/>
          <a:p>
            <a:pPr>
              <a:defRPr/>
            </a:pPr>
            <a:fld id="{74B9AE9F-6DE3-4794-AD40-B401E32B983A}" type="slidenum">
              <a:rPr lang="en-US" sz="2000"/>
              <a:pPr>
                <a:defRPr/>
              </a:pPr>
              <a:t>12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6438" y="0"/>
            <a:ext cx="7024687" cy="1901825"/>
          </a:xfrm>
        </p:spPr>
        <p:txBody>
          <a:bodyPr rtlCol="0"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300" dirty="0" smtClean="0"/>
              <a:t>Ответы на вопрос: </a:t>
            </a:r>
            <a:br>
              <a:rPr lang="ru-RU" sz="2300" dirty="0" smtClean="0"/>
            </a:br>
            <a:r>
              <a:rPr lang="ru-RU" sz="2300" b="1" dirty="0" smtClean="0"/>
              <a:t>«</a:t>
            </a:r>
            <a:r>
              <a:rPr lang="ru-RU" sz="2300" b="1" cap="all" dirty="0" smtClean="0"/>
              <a:t>при каких условиях вы можете изменить свои планы и остаться в кемеровской области для получения высшего образования?», </a:t>
            </a:r>
            <a:br>
              <a:rPr lang="ru-RU" sz="2300" b="1" cap="all" dirty="0" smtClean="0"/>
            </a:br>
            <a:r>
              <a:rPr lang="ru-RU" sz="2300" dirty="0" smtClean="0"/>
              <a:t>процент от числа ответивших</a:t>
            </a:r>
            <a:endParaRPr lang="ru-RU" sz="23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907080" y="1941885"/>
          <a:ext cx="8093365" cy="4693920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588609"/>
                <a:gridCol w="6741231"/>
                <a:gridCol w="763525"/>
              </a:tblGrid>
              <a:tr h="15270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если не сможете поступить на бюджетное место в вуз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 пределами Кемеровской области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52</a:t>
                      </a:r>
                    </a:p>
                  </a:txBody>
                  <a:tcPr anchor="ctr"/>
                </a:tc>
              </a:tr>
              <a:tr h="37518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если не сможете поступить ни на бюджетное, ни на платное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место в вуз за пределами Кемеровской области	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24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8532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если будет высоким уровень расходов на проживание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другом регионе (на жилье, питание и т.п.)	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590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если в вуз не поступят те, с кем Вы вместе планируете учиться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4603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если Вас не отпустят родители в другой регион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9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если будут проблемы со здоровьем (Вашим или Ваших близких)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14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7)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если Вам не понравится вуз, условия обучения и проживания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16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другие условия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925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ни при каких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15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4938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 можете ответить определенно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9</a:t>
                      </a:r>
                      <a:endParaRPr lang="ru-RU" sz="20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365250" y="0"/>
            <a:ext cx="7635875" cy="2054225"/>
          </a:xfrm>
        </p:spPr>
        <p:txBody>
          <a:bodyPr rtlCol="0"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300" dirty="0" smtClean="0"/>
              <a:t>Ответы на вопрос: </a:t>
            </a:r>
            <a:br>
              <a:rPr lang="ru-RU" sz="2300" dirty="0" smtClean="0"/>
            </a:br>
            <a:r>
              <a:rPr lang="ru-RU" sz="2400" b="1" dirty="0" smtClean="0"/>
              <a:t>«КАК ВЫ СЧИТАЕТЕ, КАКИЕ ПООЩРЕНИЯ И ЛЬГОТЫ ВЫПУСКНИКАМ ШКОЛ С ВЫСОКИМИ РЕЗУЛЬТАТАМИ ЕГЭ МОГУТ ПРОСТИМУЛИРОВАТЬ ИХ ПОСТУПАТЬ В КУЗБАССКИЕ ВУЗЫ</a:t>
            </a:r>
            <a:r>
              <a:rPr lang="ru-RU" sz="2400" b="1" cap="all" dirty="0" smtClean="0"/>
              <a:t>?», </a:t>
            </a:r>
            <a:r>
              <a:rPr lang="ru-RU" sz="2300" dirty="0" smtClean="0"/>
              <a:t>процент от числа ответивших</a:t>
            </a:r>
            <a:endParaRPr lang="ru-RU" sz="23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050636" y="2054655"/>
          <a:ext cx="7949810" cy="4693920"/>
        </p:xfrm>
        <a:graphic>
          <a:graphicData uri="http://schemas.openxmlformats.org/drawingml/2006/table">
            <a:tbl>
              <a:tblPr firstRow="1" bandRow="1">
                <a:effectLst>
                  <a:outerShdw blurRad="279400" dist="50800" dir="2700000" sx="102000" sy="102000" algn="tl" rotWithShape="0">
                    <a:prstClr val="black">
                      <a:alpha val="34000"/>
                    </a:prstClr>
                  </a:outerShdw>
                </a:effectLst>
                <a:tableStyleId>{16D9F66E-5EB9-4882-86FB-DCBF35E3C3E4}</a:tableStyleId>
              </a:tblPr>
              <a:tblGrid>
                <a:gridCol w="578169"/>
                <a:gridCol w="6359848"/>
                <a:gridCol w="1011793"/>
              </a:tblGrid>
              <a:tr h="15270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моральные стимулы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высокобалльникам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 (благодарности, грамоты, медали)	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25</a:t>
                      </a:r>
                    </a:p>
                  </a:txBody>
                  <a:tcPr anchor="ctr"/>
                </a:tc>
              </a:tr>
              <a:tr h="37518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2)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моральные стимулы родителям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высокобалльников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11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8532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3)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разовые денежные премии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высокобалльникам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590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4)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дополнительные стипендии в течение первого курса	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4603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5)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льготный проезд на пассажирском транспорте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31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6)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бесплатные или льготные путевки на отдых, санаторно-курортное лечение, туристические поездки	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37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7)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скидки на оплату обучения при условии контрактной подготовки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27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8)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другие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7925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9)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никакие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8</a:t>
                      </a:r>
                      <a:endParaRPr lang="ru-RU" sz="2000" b="1" dirty="0"/>
                    </a:p>
                  </a:txBody>
                  <a:tcPr anchor="ctr"/>
                </a:tc>
              </a:tr>
              <a:tr h="14938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10)</a:t>
                      </a:r>
                      <a:endParaRPr lang="ru-RU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затрудняетесь ответить 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17</a:t>
                      </a:r>
                      <a:endParaRPr lang="ru-RU" sz="20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39738" y="1290638"/>
            <a:ext cx="8704262" cy="4886325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FFC000"/>
                </a:solidFill>
                <a:latin typeface="Arial" charset="0"/>
              </a:rPr>
              <a:t>СПАСИБО  ЗА  ВНИМАНИЕ!</a:t>
            </a:r>
          </a:p>
        </p:txBody>
      </p:sp>
      <p:sp>
        <p:nvSpPr>
          <p:cNvPr id="29698" name="Заголовок 1"/>
          <p:cNvSpPr txBox="1">
            <a:spLocks/>
          </p:cNvSpPr>
          <p:nvPr/>
        </p:nvSpPr>
        <p:spPr bwMode="auto">
          <a:xfrm>
            <a:off x="449263" y="2970213"/>
            <a:ext cx="8397875" cy="366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90488" indent="628650">
              <a:buClr>
                <a:schemeClr val="accent2"/>
              </a:buClr>
              <a:buFont typeface="Wingdings" pitchFamily="2" charset="2"/>
              <a:buChar char="Ø"/>
            </a:pPr>
            <a:endParaRPr lang="ru-RU" sz="3200">
              <a:latin typeface="Calibri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19925" y="6330950"/>
            <a:ext cx="2133600" cy="365125"/>
          </a:xfrm>
        </p:spPr>
        <p:txBody>
          <a:bodyPr/>
          <a:lstStyle/>
          <a:p>
            <a:pPr>
              <a:defRPr/>
            </a:pPr>
            <a:fld id="{60F6593F-17AB-4F07-A2BF-D59131938722}" type="slidenum">
              <a:rPr lang="en-US" sz="2000"/>
              <a:pPr>
                <a:defRPr/>
              </a:pPr>
              <a:t>15</a:t>
            </a:fld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869</Words>
  <Application>Microsoft Office PowerPoint</Application>
  <PresentationFormat>Экран (4:3)</PresentationFormat>
  <Paragraphs>384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Образовательные планы старшеклассников как фактор потенциальной нестабильности рынка труда региона</vt:lpstr>
      <vt:lpstr>Слайд 2</vt:lpstr>
      <vt:lpstr>Слайд 3</vt:lpstr>
      <vt:lpstr>Ответы на вопрос:  «Что Вы планируете делать после окончания 11-го класса?», процент от числа опрошенных</vt:lpstr>
      <vt:lpstr>Ответы на вопрос:  «По  какой специальности (направлению) вы НАМЕРЕНЫ (хотели бы) ПОЛУЧИТЬ ПРОФЕССИОНАЛЬНОЕ ОБРАЗОВАНИЕ?», чел.</vt:lpstr>
      <vt:lpstr>Ответы на вопрос:  «По  какой специальности (направлению) вы НАМЕРЕНЫ (хотели бы) ПОЛУЧИТЬ ПРОФЕССИОНАЛЬНОЕ ОБРАЗОВАНИЕ?», чел.</vt:lpstr>
      <vt:lpstr>Ответы на вопрос:  «По  какой специальности (направлению) вы НАМЕРЕНЫ (хотели бы) ПОЛУЧИТЬ ПРОФЕССИОНАЛЬНОЕ ОБРАЗОВАНИЕ?», чел.</vt:lpstr>
      <vt:lpstr>Ответы на вопрос:  «По  какой специальности (направлению) вы НАМЕРЕНЫ (хотели бы) ПОЛУЧИТЬ ПРОФЕССИОНАЛЬНОЕ ОБРАЗОВАНИЕ?», чел.</vt:lpstr>
      <vt:lpstr>Ответы на вопрос:  «В КАКОЙ ОТРАСЛИ НАРОДНОГО ХОЗЯЙСТВА ВЫ БЫ ХОТЕЛИ ТРУДИТЬСЯ В БУДУЩЕМ?», процент от числа ответивших</vt:lpstr>
      <vt:lpstr>Ответы на вопрос:  «В КАКОЙ ОТРАСЛИ НАРОДНОГО ХОЗЯЙСТВА ВЫ БЫ ХОТЕЛИ ТРУДИТЬСЯ В БУДУЩЕМ?», процент от числа ответивших</vt:lpstr>
      <vt:lpstr>Ответы на вопрос:  «А ГДЕ ВЫ ХОТЕЛИ БЫ ЖИТЬ И РАБОТАТЬ ПОСЛЕ ПОЛУЧЕНИЯ ПРОФЕССИОНАЛЬНОГО ОБРАЗОВАНИЯ?»,  процент от числа ответивших </vt:lpstr>
      <vt:lpstr>Слайд 12</vt:lpstr>
      <vt:lpstr>Ответы на вопрос:  «при каких условиях вы можете изменить свои планы и остаться в кемеровской области для получения высшего образования?»,  процент от числа ответивших</vt:lpstr>
      <vt:lpstr>Ответы на вопрос:  «КАК ВЫ СЧИТАЕТЕ, КАКИЕ ПООЩРЕНИЯ И ЛЬГОТЫ ВЫПУСКНИКАМ ШКОЛ С ВЫСОКИМИ РЕЗУЛЬТАТАМИ ЕГЭ МОГУТ ПРОСТИМУЛИРОВАТЬ ИХ ПОСТУПАТЬ В КУЗБАССКИЕ ВУЗЫ?», процент от числа ответивших</vt:lpstr>
      <vt:lpstr>СПАСИБО  ЗА 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galex</cp:lastModifiedBy>
  <cp:revision>71</cp:revision>
  <dcterms:created xsi:type="dcterms:W3CDTF">2013-08-21T19:17:07Z</dcterms:created>
  <dcterms:modified xsi:type="dcterms:W3CDTF">2017-03-27T02:04:30Z</dcterms:modified>
</cp:coreProperties>
</file>